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7" r:id="rId2"/>
    <p:sldId id="256" r:id="rId3"/>
    <p:sldId id="261" r:id="rId4"/>
    <p:sldId id="274" r:id="rId5"/>
    <p:sldId id="276" r:id="rId6"/>
    <p:sldId id="275" r:id="rId7"/>
    <p:sldId id="279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7" r:id="rId18"/>
    <p:sldId id="306" r:id="rId19"/>
    <p:sldId id="277" r:id="rId20"/>
    <p:sldId id="308" r:id="rId21"/>
    <p:sldId id="309" r:id="rId22"/>
  </p:sldIdLst>
  <p:sldSz cx="12192000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00" d="100"/>
          <a:sy n="100" d="100"/>
        </p:scale>
        <p:origin x="2544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0BF7E-2CEE-4CB5-9FCD-BFA8A0926ADB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43000"/>
            <a:ext cx="41814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D8316-FA66-47F9-B7D1-A4FBD510C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3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2842"/>
            <a:ext cx="10363200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6842"/>
            <a:ext cx="9144000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3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9142"/>
            <a:ext cx="2628900" cy="762669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9142"/>
            <a:ext cx="7734300" cy="762669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7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8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3638"/>
            <a:ext cx="10515600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22610"/>
            <a:ext cx="10515600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82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0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5710"/>
            <a:ext cx="5181600" cy="57101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5710"/>
            <a:ext cx="5181600" cy="57101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1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9144"/>
            <a:ext cx="10515600" cy="173949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06137"/>
            <a:ext cx="5157787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87331"/>
            <a:ext cx="5157787" cy="48351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06137"/>
            <a:ext cx="5183188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87331"/>
            <a:ext cx="5183188" cy="48351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9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5769"/>
            <a:ext cx="6172200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6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5769"/>
            <a:ext cx="6172200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5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9144"/>
            <a:ext cx="10515600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95710"/>
            <a:ext cx="10515600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41240"/>
            <a:ext cx="41148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8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9967" rtl="0" eaLnBrk="1" latinLnBrk="1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1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3522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도시공원 서비스 현황 및 평가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494198" y="860608"/>
            <a:ext cx="11050102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고정밀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데이터를 활용하여 구축한 경기도 도시공원 서비스 현황 자료 및 도시공원 서비스 공급 평가 지도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39835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C068D-64A3-3014-30D7-B78EE6F7649B}"/>
              </a:ext>
            </a:extLst>
          </p:cNvPr>
          <p:cNvSpPr txBox="1"/>
          <p:nvPr/>
        </p:nvSpPr>
        <p:spPr>
          <a:xfrm>
            <a:off x="830749" y="2016988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BC3A16-7BA0-E2DD-FF21-FC7A753FDFF3}"/>
              </a:ext>
            </a:extLst>
          </p:cNvPr>
          <p:cNvGrpSpPr/>
          <p:nvPr/>
        </p:nvGrpSpPr>
        <p:grpSpPr>
          <a:xfrm>
            <a:off x="715222" y="220588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43FAEC-FAE9-E00B-F849-FFB9ED59394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8C1B9A1-E77D-2F64-65BD-BAE4745830C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583586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08F522-21D2-CDFC-511C-481EBF61DCC2}"/>
              </a:ext>
            </a:extLst>
          </p:cNvPr>
          <p:cNvSpPr txBox="1"/>
          <p:nvPr/>
        </p:nvSpPr>
        <p:spPr>
          <a:xfrm>
            <a:off x="830749" y="2745852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342234-661E-45A1-F32E-D2381E1EBA3B}"/>
              </a:ext>
            </a:extLst>
          </p:cNvPr>
          <p:cNvGrpSpPr/>
          <p:nvPr/>
        </p:nvGrpSpPr>
        <p:grpSpPr>
          <a:xfrm>
            <a:off x="715222" y="293475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BB116A-C7F1-2C24-31D5-AB0BA24060F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EAB9D4-CF40-F6DA-3E8E-06FF79AB33B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92B9C2-03B9-B3C1-23A9-A637810C32FD}"/>
              </a:ext>
            </a:extLst>
          </p:cNvPr>
          <p:cNvSpPr txBox="1"/>
          <p:nvPr/>
        </p:nvSpPr>
        <p:spPr>
          <a:xfrm>
            <a:off x="830749" y="3784943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5B4A1-4DCD-2FFD-8324-D8B2EE4C430B}"/>
              </a:ext>
            </a:extLst>
          </p:cNvPr>
          <p:cNvGrpSpPr/>
          <p:nvPr/>
        </p:nvGrpSpPr>
        <p:grpSpPr>
          <a:xfrm>
            <a:off x="715222" y="3973842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EDF8DD-8EEF-5138-1254-19FE13BD4BE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05667BF-5CF2-3422-8605-57F68762CB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CDBD481-2B3E-235F-E5B6-902269DD4FB0}"/>
              </a:ext>
            </a:extLst>
          </p:cNvPr>
          <p:cNvSpPr txBox="1"/>
          <p:nvPr/>
        </p:nvSpPr>
        <p:spPr>
          <a:xfrm>
            <a:off x="830748" y="244181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서비스가 제공하는 환경적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사회적 가치가 중요하게 인식됨에 따라 도시공원 서비스 공급을 평가하여 형평성 있는 공급과 관리과 이루어져야 함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E426C1-6956-BE46-E760-0E41E871AF3D}"/>
              </a:ext>
            </a:extLst>
          </p:cNvPr>
          <p:cNvSpPr txBox="1"/>
          <p:nvPr/>
        </p:nvSpPr>
        <p:spPr>
          <a:xfrm>
            <a:off x="830748" y="3262813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있어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다양한 서비스 가치를 반영하지 못하고 있음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공원서비스의 질적 수준을 종합적으로 진단할 수 있도록 다양한 지표로 구성된 ‘경기 도시공원 서비스 평가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있음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E9E5AA-2441-EBE4-EB8C-B56D4FF0D463}"/>
              </a:ext>
            </a:extLst>
          </p:cNvPr>
          <p:cNvSpPr txBox="1"/>
          <p:nvPr/>
        </p:nvSpPr>
        <p:spPr>
          <a:xfrm>
            <a:off x="830748" y="4273303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공원서비스 공급의 양적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수준을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단위에서 종합적으로 진단할 수 있는 다양한 지표 개발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D2D3F-DDFE-95BF-65DE-51B5F8A5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8531-4908-B51C-4FAC-FD9B65A3BFA9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43DF1-3658-A44C-0DAB-BA6EF8B0DC02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BEF89F-D3BD-0590-A4E3-2E9ABA199F30}"/>
              </a:ext>
            </a:extLst>
          </p:cNvPr>
          <p:cNvSpPr txBox="1"/>
          <p:nvPr/>
        </p:nvSpPr>
        <p:spPr>
          <a:xfrm>
            <a:off x="1043484" y="1727036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2690F6-6C3D-7946-82B2-51277F39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65590"/>
            <a:ext cx="7689036" cy="266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8E8911-DD2E-FDC6-D97D-8279AF863338}"/>
              </a:ext>
            </a:extLst>
          </p:cNvPr>
          <p:cNvSpPr txBox="1"/>
          <p:nvPr/>
        </p:nvSpPr>
        <p:spPr>
          <a:xfrm>
            <a:off x="1043484" y="51627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C0A5C-BC43-5296-CBB0-A0AB3516C4C4}"/>
              </a:ext>
            </a:extLst>
          </p:cNvPr>
          <p:cNvSpPr txBox="1"/>
          <p:nvPr/>
        </p:nvSpPr>
        <p:spPr>
          <a:xfrm>
            <a:off x="1043484" y="4824155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AE096D-A8FD-5CF4-ECCD-C4424FA0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743012"/>
            <a:ext cx="7689036" cy="30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84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B7D1C-A2BC-3CBD-6669-83484E5A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708ED4-8D1A-AF1B-6FFE-C621CB3C6F92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7403E-91EA-6426-06F2-E6FB220DE22D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D25100-1F93-4B47-8AB1-6E3A2DFD782A}"/>
              </a:ext>
            </a:extLst>
          </p:cNvPr>
          <p:cNvSpPr txBox="1"/>
          <p:nvPr/>
        </p:nvSpPr>
        <p:spPr>
          <a:xfrm>
            <a:off x="1043484" y="1727036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C9E8F-3CAB-8F61-C16F-BB6D2BCF42F2}"/>
              </a:ext>
            </a:extLst>
          </p:cNvPr>
          <p:cNvSpPr txBox="1"/>
          <p:nvPr/>
        </p:nvSpPr>
        <p:spPr>
          <a:xfrm>
            <a:off x="1043484" y="51627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3ECE7-734C-A760-A516-A5BB0AB0D674}"/>
              </a:ext>
            </a:extLst>
          </p:cNvPr>
          <p:cNvSpPr txBox="1"/>
          <p:nvPr/>
        </p:nvSpPr>
        <p:spPr>
          <a:xfrm>
            <a:off x="1043484" y="4824155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39FB0-90B7-C004-35C4-873D8EEE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5" y="2065590"/>
            <a:ext cx="7689036" cy="263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6F2260-1DF0-21F0-0BBF-7AE59BC4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32" y="5761092"/>
            <a:ext cx="7691089" cy="30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43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231F8-06C5-01BD-6E94-FE416FF2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C852B3-445C-DD6F-2DA0-65DA10DCA26C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493AB-4C72-5C18-765F-D22E9DEFA6B9}"/>
              </a:ext>
            </a:extLst>
          </p:cNvPr>
          <p:cNvSpPr txBox="1"/>
          <p:nvPr/>
        </p:nvSpPr>
        <p:spPr>
          <a:xfrm>
            <a:off x="1043484" y="1085322"/>
            <a:ext cx="782619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b="1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b="1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AA568-6B5A-F2B9-65DA-587F0082791A}"/>
              </a:ext>
            </a:extLst>
          </p:cNvPr>
          <p:cNvSpPr txBox="1"/>
          <p:nvPr/>
        </p:nvSpPr>
        <p:spPr>
          <a:xfrm>
            <a:off x="1043484" y="2641929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865B7-8A42-CF8E-EDC3-1BE74590C8CF}"/>
              </a:ext>
            </a:extLst>
          </p:cNvPr>
          <p:cNvSpPr txBox="1"/>
          <p:nvPr/>
        </p:nvSpPr>
        <p:spPr>
          <a:xfrm>
            <a:off x="1043484" y="1932578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F881A8-9686-8454-E14C-9060B4D7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88150"/>
            <a:ext cx="7689036" cy="2097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11279-079C-8B63-0C31-517D28F8A196}"/>
              </a:ext>
            </a:extLst>
          </p:cNvPr>
          <p:cNvSpPr txBox="1"/>
          <p:nvPr/>
        </p:nvSpPr>
        <p:spPr>
          <a:xfrm>
            <a:off x="1043484" y="5345870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동일 시군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행정동 내에서 소외인구 비율 차이가 있음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도시공원이 부족한 지역을 명확하게 선정할 수 있는 근거를 바탕으로 공원조성계획에 반영이 가능함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2C537-70C6-DAB4-2AEB-EE5738655E14}"/>
              </a:ext>
            </a:extLst>
          </p:cNvPr>
          <p:cNvSpPr txBox="1"/>
          <p:nvPr/>
        </p:nvSpPr>
        <p:spPr>
          <a:xfrm>
            <a:off x="1043484" y="509335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E9C5A9-D9A5-C2AB-117F-9F6A3E76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895251"/>
            <a:ext cx="7685684" cy="30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49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A1401-0309-BA8A-9A41-70DBD5C9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EB0975-9884-99AF-DB11-4597D0050146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(7)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조성 다양성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광장형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녹지형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BB476-7214-3BF7-96C9-E25FA9FF7A68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공원을 구성하는 시설과 녹지를 기준으로 공원을 분류하여 다양한 서비스를 제공하는 가를 평가함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어린이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주제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근린 공원과 같은 법적 구분이 아닌 공원 속성이 주는 서비스의 다양성을 평가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FD4D9-1469-2D5B-7516-EF490BEC4922}"/>
              </a:ext>
            </a:extLst>
          </p:cNvPr>
          <p:cNvSpPr txBox="1"/>
          <p:nvPr/>
        </p:nvSpPr>
        <p:spPr>
          <a:xfrm>
            <a:off x="1043484" y="1707176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27C76-CE8C-A238-FC04-E78515AF6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068180"/>
            <a:ext cx="7581159" cy="2587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A23B8-A412-4113-7469-FDA2D1E09EA8}"/>
              </a:ext>
            </a:extLst>
          </p:cNvPr>
          <p:cNvSpPr txBox="1"/>
          <p:nvPr/>
        </p:nvSpPr>
        <p:spPr>
          <a:xfrm>
            <a:off x="1043484" y="5089456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해당지자체의 정책 방향에 따라 광장형 공원으로 경도된 지역이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적은 예산으로 자연녹지를 적극적으로 이용한 공원을 조성하는 전략을 가진 시군이 존재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5AEAB-9311-5A97-EE1F-DB26349CE60F}"/>
              </a:ext>
            </a:extLst>
          </p:cNvPr>
          <p:cNvSpPr txBox="1"/>
          <p:nvPr/>
        </p:nvSpPr>
        <p:spPr>
          <a:xfrm>
            <a:off x="1043484" y="4770762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53868D-77F6-690C-37C0-623B214D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29" y="5741925"/>
            <a:ext cx="7679910" cy="30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36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BE13-E197-ADA0-5E2B-8AB35DA9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EA784A9-E18F-9FA0-6D36-4E759429B229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(8)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유형 다양성 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어린이공원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근린공원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4DF9F-25B0-88E5-5E47-20387D36BBF6}"/>
              </a:ext>
            </a:extLst>
          </p:cNvPr>
          <p:cNvSpPr txBox="1"/>
          <p:nvPr/>
        </p:nvSpPr>
        <p:spPr>
          <a:xfrm>
            <a:off x="1043484" y="1085322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공원의 유형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소공원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어린이공원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근린공원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주제공원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이 서로 다른 공원서비스를 제공한다는 관점에서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유형별 서비스 면적내 생활인구를 활용하여 분석함 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다양한 공원서비스가 제공되어야 한다는 측면에서 분석됨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9F852-6C77-4514-7666-016899BB11D8}"/>
              </a:ext>
            </a:extLst>
          </p:cNvPr>
          <p:cNvSpPr txBox="1"/>
          <p:nvPr/>
        </p:nvSpPr>
        <p:spPr>
          <a:xfrm>
            <a:off x="1043484" y="1994831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446C1-B48E-9876-AD6B-B47E5A79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314538"/>
            <a:ext cx="7601409" cy="259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911843-D616-B23D-57CA-A4210A408601}"/>
              </a:ext>
            </a:extLst>
          </p:cNvPr>
          <p:cNvSpPr txBox="1"/>
          <p:nvPr/>
        </p:nvSpPr>
        <p:spPr>
          <a:xfrm>
            <a:off x="1043484" y="5230633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해당지자체의 정책 방향에 따라 광장형 공원으로 경도된 지역이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적은 예산으로 자연녹지를 적극적으로 이용한 공원을 조성하는 전략을 가진 시군이 존재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7E6F1-58CA-C48A-CBCC-78E1B6284DC0}"/>
              </a:ext>
            </a:extLst>
          </p:cNvPr>
          <p:cNvSpPr txBox="1"/>
          <p:nvPr/>
        </p:nvSpPr>
        <p:spPr>
          <a:xfrm>
            <a:off x="1043484" y="4986172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EC81AA-4528-D5F9-0B80-4386A172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780014"/>
            <a:ext cx="775921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6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3C988-E98B-69A0-264C-1AC4F83D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87E155FE-4B42-CEDB-B5E9-566A1283D707}"/>
              </a:ext>
            </a:extLst>
          </p:cNvPr>
          <p:cNvSpPr txBox="1"/>
          <p:nvPr/>
        </p:nvSpPr>
        <p:spPr>
          <a:xfrm>
            <a:off x="678348" y="16624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  <a:endParaRPr lang="ko-KR" altLang="en-US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27B2F0B-7214-4238-923B-D9FAB90CA250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638FB83-BEA6-7329-4E75-F8FAE201967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C07BBE4-2419-CB61-210A-104C9CDB350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62DF80-055B-240B-8B37-0C31A129D5D8}"/>
              </a:ext>
            </a:extLst>
          </p:cNvPr>
          <p:cNvSpPr txBox="1"/>
          <p:nvPr/>
        </p:nvSpPr>
        <p:spPr>
          <a:xfrm>
            <a:off x="1043484" y="625598"/>
            <a:ext cx="1039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경기도 시군별 공원서비스 종합평가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순위는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공원면적이라는 단일 지표로 평가할 때와는 다른 결과를 보이고 있습니다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.</a:t>
            </a:r>
          </a:p>
        </p:txBody>
      </p:sp>
      <p:sp>
        <p:nvSpPr>
          <p:cNvPr id="3" name="오른쪽 중괄호 2">
            <a:extLst>
              <a:ext uri="{FF2B5EF4-FFF2-40B4-BE49-F238E27FC236}">
                <a16:creationId xmlns:a16="http://schemas.microsoft.com/office/drawing/2014/main" id="{8EB3A862-356D-8D32-DE80-68CB64E3C298}"/>
              </a:ext>
            </a:extLst>
          </p:cNvPr>
          <p:cNvSpPr/>
          <p:nvPr/>
        </p:nvSpPr>
        <p:spPr>
          <a:xfrm rot="10800000">
            <a:off x="2187379" y="1519432"/>
            <a:ext cx="483694" cy="4921718"/>
          </a:xfrm>
          <a:prstGeom prst="rightBrace">
            <a:avLst>
              <a:gd name="adj1" fmla="val 54538"/>
              <a:gd name="adj2" fmla="val 22039"/>
            </a:avLst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4EAE2B5-603F-937E-6AA2-8B4A80FD8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752926"/>
              </p:ext>
            </p:extLst>
          </p:nvPr>
        </p:nvGraphicFramePr>
        <p:xfrm>
          <a:off x="9904057" y="1461437"/>
          <a:ext cx="1897259" cy="54923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915275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81984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00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도시공원 서비스 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종합 평가 점수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67.14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65.23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64.16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61.17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60.12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57.73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57.64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57.42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56.81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56.51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55.22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54.79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54.74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54.44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54.31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51.46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49.11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48.96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48.80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46.12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43.43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42.75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36.38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33.89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33.20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30.31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27.94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27.83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82BAF15-AD02-B900-CF67-698569346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75601"/>
              </p:ext>
            </p:extLst>
          </p:nvPr>
        </p:nvGraphicFramePr>
        <p:xfrm>
          <a:off x="7749873" y="1458234"/>
          <a:ext cx="1603308" cy="5495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3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4E1DACB-0389-6E67-7F69-AE77F06D6077}"/>
              </a:ext>
            </a:extLst>
          </p:cNvPr>
          <p:cNvSpPr/>
          <p:nvPr/>
        </p:nvSpPr>
        <p:spPr bwMode="auto">
          <a:xfrm>
            <a:off x="9904063" y="1165156"/>
            <a:ext cx="1897259" cy="27794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도시공원 서비스 종합 평가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A42BB1-9D7A-8806-9FB0-96ABCDB4C1E9}"/>
              </a:ext>
            </a:extLst>
          </p:cNvPr>
          <p:cNvCxnSpPr>
            <a:cxnSpLocks/>
          </p:cNvCxnSpPr>
          <p:nvPr/>
        </p:nvCxnSpPr>
        <p:spPr>
          <a:xfrm>
            <a:off x="9353183" y="1826613"/>
            <a:ext cx="550873" cy="55006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EA39D14-E482-03FE-DC97-E7D7F46B7BFD}"/>
              </a:ext>
            </a:extLst>
          </p:cNvPr>
          <p:cNvCxnSpPr>
            <a:cxnSpLocks/>
          </p:cNvCxnSpPr>
          <p:nvPr/>
        </p:nvCxnSpPr>
        <p:spPr>
          <a:xfrm>
            <a:off x="9353182" y="2321913"/>
            <a:ext cx="550874" cy="3318669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1109DBF-DD6C-18AB-BD4B-6A302E3E02BE}"/>
              </a:ext>
            </a:extLst>
          </p:cNvPr>
          <p:cNvCxnSpPr>
            <a:cxnSpLocks/>
          </p:cNvCxnSpPr>
          <p:nvPr/>
        </p:nvCxnSpPr>
        <p:spPr>
          <a:xfrm>
            <a:off x="9353181" y="4593626"/>
            <a:ext cx="550875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E60979F-A377-514C-C5AD-D8A6A45AC8BF}"/>
              </a:ext>
            </a:extLst>
          </p:cNvPr>
          <p:cNvCxnSpPr>
            <a:cxnSpLocks/>
          </p:cNvCxnSpPr>
          <p:nvPr/>
        </p:nvCxnSpPr>
        <p:spPr>
          <a:xfrm flipV="1">
            <a:off x="9353181" y="4415032"/>
            <a:ext cx="537376" cy="115728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2F811CA-513B-45E5-AF3D-AD065F703830}"/>
              </a:ext>
            </a:extLst>
          </p:cNvPr>
          <p:cNvCxnSpPr>
            <a:cxnSpLocks/>
          </p:cNvCxnSpPr>
          <p:nvPr/>
        </p:nvCxnSpPr>
        <p:spPr>
          <a:xfrm flipV="1">
            <a:off x="9353180" y="2840232"/>
            <a:ext cx="537377" cy="38107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1D7F8D3-9E5E-7EB9-27AD-AED993C8024E}"/>
              </a:ext>
            </a:extLst>
          </p:cNvPr>
          <p:cNvSpPr/>
          <p:nvPr/>
        </p:nvSpPr>
        <p:spPr>
          <a:xfrm>
            <a:off x="2583179" y="1458234"/>
            <a:ext cx="5028001" cy="5433298"/>
          </a:xfrm>
          <a:prstGeom prst="roundRect">
            <a:avLst>
              <a:gd name="adj" fmla="val 5724"/>
            </a:avLst>
          </a:prstGeom>
          <a:solidFill>
            <a:schemeClr val="bg1"/>
          </a:solidFill>
          <a:ln w="9525">
            <a:solidFill>
              <a:srgbClr val="2494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F1C8E6-6978-24B7-11D4-25337FDAA6AF}"/>
              </a:ext>
            </a:extLst>
          </p:cNvPr>
          <p:cNvSpPr txBox="1"/>
          <p:nvPr/>
        </p:nvSpPr>
        <p:spPr>
          <a:xfrm>
            <a:off x="2657359" y="3275648"/>
            <a:ext cx="12478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도시공원 면적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6D8BE3-C9B6-C793-8FA6-55AE924819F8}"/>
              </a:ext>
            </a:extLst>
          </p:cNvPr>
          <p:cNvSpPr txBox="1"/>
          <p:nvPr/>
        </p:nvSpPr>
        <p:spPr>
          <a:xfrm>
            <a:off x="2644025" y="5904713"/>
            <a:ext cx="12612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 방문객 비율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898DFE-7A73-0EB9-95A1-579FED6F29B9}"/>
              </a:ext>
            </a:extLst>
          </p:cNvPr>
          <p:cNvSpPr txBox="1"/>
          <p:nvPr/>
        </p:nvSpPr>
        <p:spPr>
          <a:xfrm>
            <a:off x="3905257" y="3275648"/>
            <a:ext cx="1247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공급적정성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66ECF7-C50F-A629-4228-9F9D643E0A4E}"/>
              </a:ext>
            </a:extLst>
          </p:cNvPr>
          <p:cNvSpPr txBox="1"/>
          <p:nvPr/>
        </p:nvSpPr>
        <p:spPr>
          <a:xfrm>
            <a:off x="3893164" y="5904713"/>
            <a:ext cx="125364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공원서비스 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소외인구 비율 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(1-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소외인구 비율</a:t>
            </a:r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4E8115-DD60-0751-E48D-DAA2AEE052E6}"/>
              </a:ext>
            </a:extLst>
          </p:cNvPr>
          <p:cNvSpPr txBox="1"/>
          <p:nvPr/>
        </p:nvSpPr>
        <p:spPr>
          <a:xfrm>
            <a:off x="5035077" y="3275648"/>
            <a:ext cx="145218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공원관리 예산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299CD-8708-3539-FED0-797AA81320CC}"/>
              </a:ext>
            </a:extLst>
          </p:cNvPr>
          <p:cNvSpPr txBox="1"/>
          <p:nvPr/>
        </p:nvSpPr>
        <p:spPr>
          <a:xfrm>
            <a:off x="5026090" y="5896190"/>
            <a:ext cx="1461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 조성 다양성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광장형</a:t>
            </a:r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녹지형 </a:t>
            </a:r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1E64175-6DD6-8DC2-D147-38E4E3011723}"/>
              </a:ext>
            </a:extLst>
          </p:cNvPr>
          <p:cNvSpPr txBox="1"/>
          <p:nvPr/>
        </p:nvSpPr>
        <p:spPr>
          <a:xfrm>
            <a:off x="6342860" y="3259082"/>
            <a:ext cx="12627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조성녹지 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 비율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34455E-4F47-58AB-D76C-9FACF38C1C62}"/>
              </a:ext>
            </a:extLst>
          </p:cNvPr>
          <p:cNvSpPr txBox="1"/>
          <p:nvPr/>
        </p:nvSpPr>
        <p:spPr>
          <a:xfrm>
            <a:off x="6358822" y="5881978"/>
            <a:ext cx="12468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 유형 다양성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어린이</a:t>
            </a:r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</a:t>
            </a:r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근린</a:t>
            </a:r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7EE804C-08F0-6871-F5AD-39468B4DE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73" y="1861633"/>
            <a:ext cx="1212005" cy="134828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8A31078F-5DE0-1932-52D3-E9C470B7B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1559" y="1885717"/>
            <a:ext cx="1157768" cy="134828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ACC6BFC-E0E2-2AB9-4EC9-6236EEADA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042" y="1861633"/>
            <a:ext cx="1182545" cy="134828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B09BA69-BFDA-B922-267E-B938D24C3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449" y="4496245"/>
            <a:ext cx="1234215" cy="1348287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1F1319-1D74-2881-C223-B83008F00A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991" y="4533691"/>
            <a:ext cx="1192287" cy="134828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ADE7F1A-78E8-92EF-421C-E2DA97D53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5587" y="4533692"/>
            <a:ext cx="1211964" cy="134828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11FB8EA-26D1-9893-11B3-02C312563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7553" y="4499769"/>
            <a:ext cx="1164935" cy="134828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9F9983F-503B-0FF6-3497-3DC0634CA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082" y="1878579"/>
            <a:ext cx="1212005" cy="134828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B170218-90FF-87CF-69B7-B2B892168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922" y="1724664"/>
            <a:ext cx="1678229" cy="187597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BA1EB8C-C977-8738-FC64-F87D31F686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049" y="4496245"/>
            <a:ext cx="1678229" cy="18863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B601B97-3198-3B1F-DE26-1CE36717F1BD}"/>
              </a:ext>
            </a:extLst>
          </p:cNvPr>
          <p:cNvSpPr txBox="1"/>
          <p:nvPr/>
        </p:nvSpPr>
        <p:spPr>
          <a:xfrm>
            <a:off x="641989" y="3569337"/>
            <a:ext cx="12478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녹지면적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D3C653-B12D-61BA-02A0-7C6BBDA71568}"/>
              </a:ext>
            </a:extLst>
          </p:cNvPr>
          <p:cNvSpPr txBox="1"/>
          <p:nvPr/>
        </p:nvSpPr>
        <p:spPr>
          <a:xfrm>
            <a:off x="692877" y="6364656"/>
            <a:ext cx="12478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서비스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200" spc="-12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종합평가 결과</a:t>
            </a:r>
            <a:endParaRPr lang="en-US" altLang="ko-KR" sz="1200" spc="-12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F176AA65-F8D5-EA06-88C9-CC1CC09048D7}"/>
              </a:ext>
            </a:extLst>
          </p:cNvPr>
          <p:cNvSpPr/>
          <p:nvPr/>
        </p:nvSpPr>
        <p:spPr>
          <a:xfrm rot="10800000">
            <a:off x="848707" y="3890181"/>
            <a:ext cx="854547" cy="230644"/>
          </a:xfrm>
          <a:prstGeom prst="triangl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65000"/>
                  <a:alpha val="0"/>
                </a:schemeClr>
              </a:gs>
              <a:gs pos="53000">
                <a:schemeClr val="bg1">
                  <a:lumMod val="75000"/>
                  <a:alpha val="42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7F7500D5-5C82-693D-163E-8EE2218243B5}"/>
              </a:ext>
            </a:extLst>
          </p:cNvPr>
          <p:cNvSpPr/>
          <p:nvPr/>
        </p:nvSpPr>
        <p:spPr bwMode="auto">
          <a:xfrm>
            <a:off x="380926" y="1443100"/>
            <a:ext cx="1926815" cy="22313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기존 지표 분석</a:t>
            </a: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EFF3EDE-115F-389F-D384-3BC0EFA42D3F}"/>
              </a:ext>
            </a:extLst>
          </p:cNvPr>
          <p:cNvSpPr/>
          <p:nvPr/>
        </p:nvSpPr>
        <p:spPr bwMode="auto">
          <a:xfrm>
            <a:off x="380926" y="4259901"/>
            <a:ext cx="1926815" cy="223130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도시공원 서비스 평가 방법</a:t>
            </a:r>
          </a:p>
        </p:txBody>
      </p:sp>
    </p:spTree>
    <p:extLst>
      <p:ext uri="{BB962C8B-B14F-4D97-AF65-F5344CB8AC3E}">
        <p14:creationId xmlns:p14="http://schemas.microsoft.com/office/powerpoint/2010/main" val="152419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059A-F039-9140-82B8-EA20A1CD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B6F46F-3157-9602-9D77-21F8DCE472F9}"/>
              </a:ext>
            </a:extLst>
          </p:cNvPr>
          <p:cNvSpPr txBox="1"/>
          <p:nvPr/>
        </p:nvSpPr>
        <p:spPr>
          <a:xfrm>
            <a:off x="1043484" y="625598"/>
            <a:ext cx="1039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공원서비스는 다양한 시각과 요소를 종합적으로 고려해 평가해야만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형평성과 다양성을 아우르는 공원서비스를 효과적으로 제공할 수 있습니다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.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6D4DB55-C96C-D43E-E1D4-E60574AD72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24161"/>
              </p:ext>
            </p:extLst>
          </p:nvPr>
        </p:nvGraphicFramePr>
        <p:xfrm>
          <a:off x="828084" y="1862852"/>
          <a:ext cx="1603308" cy="547931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29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0314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5C15838-A80F-D603-ADFD-6FBC10BD8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28743"/>
              </p:ext>
            </p:extLst>
          </p:nvPr>
        </p:nvGraphicFramePr>
        <p:xfrm>
          <a:off x="3506151" y="1857882"/>
          <a:ext cx="1897256" cy="54923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8564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098692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2964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공급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적정성</a:t>
                      </a:r>
                      <a:endParaRPr lang="en-US" altLang="ko-KR" sz="1000" b="1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(1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6m</a:t>
                      </a:r>
                      <a:r>
                        <a:rPr lang="en-US" altLang="ko-KR" sz="1000" b="1" i="0" u="none" strike="noStrike" baseline="3000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82.08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-0.59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-0.64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-0.68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-1.32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-1.41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-2.41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-2.42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-2.43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-2.44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-2.46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-3.37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5C780C0-2357-9E54-B365-0B65E4E2D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011245"/>
              </p:ext>
            </p:extLst>
          </p:nvPr>
        </p:nvGraphicFramePr>
        <p:xfrm>
          <a:off x="9303989" y="1864453"/>
          <a:ext cx="1897252" cy="54923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8562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098690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0854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공원 관리 예산 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단위면적당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5,876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4,745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4,353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3,195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3,167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3,033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2,573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2,159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2,033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2,001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1,957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1,896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1,714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1,665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1,537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1,490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1,407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1,324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1,088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1,025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894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883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865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717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075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lvl="1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DB38A015-77E0-6AAA-2C29-87AFA014CB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67512"/>
              </p:ext>
            </p:extLst>
          </p:nvPr>
        </p:nvGraphicFramePr>
        <p:xfrm>
          <a:off x="6625923" y="1862852"/>
          <a:ext cx="1603308" cy="5495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3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74540BB-4DE1-15CB-E422-8D4A2D87E2B9}"/>
              </a:ext>
            </a:extLst>
          </p:cNvPr>
          <p:cNvCxnSpPr/>
          <p:nvPr/>
        </p:nvCxnSpPr>
        <p:spPr>
          <a:xfrm>
            <a:off x="2431392" y="2231231"/>
            <a:ext cx="107475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A59D9D1-56D7-012B-979A-32322939F795}"/>
              </a:ext>
            </a:extLst>
          </p:cNvPr>
          <p:cNvCxnSpPr/>
          <p:nvPr/>
        </p:nvCxnSpPr>
        <p:spPr>
          <a:xfrm>
            <a:off x="2431391" y="2726531"/>
            <a:ext cx="1074759" cy="0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F7FC5737-F26F-DFA6-EAFE-89AB5AD9EDE1}"/>
              </a:ext>
            </a:extLst>
          </p:cNvPr>
          <p:cNvCxnSpPr/>
          <p:nvPr/>
        </p:nvCxnSpPr>
        <p:spPr>
          <a:xfrm>
            <a:off x="2431390" y="4998244"/>
            <a:ext cx="107475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F1DB8A8-7C7F-76D8-BA71-0DAE57495ED0}"/>
              </a:ext>
            </a:extLst>
          </p:cNvPr>
          <p:cNvCxnSpPr/>
          <p:nvPr/>
        </p:nvCxnSpPr>
        <p:spPr>
          <a:xfrm>
            <a:off x="2431390" y="5976937"/>
            <a:ext cx="107475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E6C2A6EA-AA75-FD13-1CF3-90A85632699F}"/>
              </a:ext>
            </a:extLst>
          </p:cNvPr>
          <p:cNvCxnSpPr/>
          <p:nvPr/>
        </p:nvCxnSpPr>
        <p:spPr>
          <a:xfrm>
            <a:off x="2431389" y="7055643"/>
            <a:ext cx="1074759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CE0472CE-DC6B-34EE-F7DA-875DF610AD46}"/>
              </a:ext>
            </a:extLst>
          </p:cNvPr>
          <p:cNvCxnSpPr>
            <a:cxnSpLocks/>
          </p:cNvCxnSpPr>
          <p:nvPr/>
        </p:nvCxnSpPr>
        <p:spPr>
          <a:xfrm>
            <a:off x="8229233" y="2231231"/>
            <a:ext cx="1074756" cy="511093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14F1776-A0C3-F12E-C61E-87254D9A2606}"/>
              </a:ext>
            </a:extLst>
          </p:cNvPr>
          <p:cNvCxnSpPr>
            <a:cxnSpLocks/>
          </p:cNvCxnSpPr>
          <p:nvPr/>
        </p:nvCxnSpPr>
        <p:spPr>
          <a:xfrm>
            <a:off x="8229232" y="2726531"/>
            <a:ext cx="1074757" cy="3250406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9B546FB-BC15-A5A6-E772-D603E9C2DC0E}"/>
              </a:ext>
            </a:extLst>
          </p:cNvPr>
          <p:cNvCxnSpPr>
            <a:cxnSpLocks/>
          </p:cNvCxnSpPr>
          <p:nvPr/>
        </p:nvCxnSpPr>
        <p:spPr>
          <a:xfrm flipV="1">
            <a:off x="8229231" y="3489325"/>
            <a:ext cx="1074758" cy="150891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94820ED-7A90-9DBB-E64E-59657E0C1B2F}"/>
              </a:ext>
            </a:extLst>
          </p:cNvPr>
          <p:cNvCxnSpPr>
            <a:cxnSpLocks/>
          </p:cNvCxnSpPr>
          <p:nvPr/>
        </p:nvCxnSpPr>
        <p:spPr>
          <a:xfrm>
            <a:off x="8229231" y="5976937"/>
            <a:ext cx="1074758" cy="49053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F7AB1E4B-23AF-B3ED-D8F3-79C5D6C156D6}"/>
              </a:ext>
            </a:extLst>
          </p:cNvPr>
          <p:cNvCxnSpPr>
            <a:cxnSpLocks/>
          </p:cNvCxnSpPr>
          <p:nvPr/>
        </p:nvCxnSpPr>
        <p:spPr>
          <a:xfrm flipV="1">
            <a:off x="8229230" y="2231231"/>
            <a:ext cx="1074759" cy="48244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F29E04F2-04FD-6EF8-0743-5E7A219EDB47}"/>
              </a:ext>
            </a:extLst>
          </p:cNvPr>
          <p:cNvSpPr/>
          <p:nvPr/>
        </p:nvSpPr>
        <p:spPr bwMode="auto">
          <a:xfrm>
            <a:off x="3506148" y="1571357"/>
            <a:ext cx="1897256" cy="277944"/>
          </a:xfrm>
          <a:prstGeom prst="roundRect">
            <a:avLst/>
          </a:prstGeom>
          <a:solidFill>
            <a:srgbClr val="55C396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공급적정성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2C51DD6E-53F7-8BB0-3B36-1472BCC25D7E}"/>
              </a:ext>
            </a:extLst>
          </p:cNvPr>
          <p:cNvSpPr/>
          <p:nvPr/>
        </p:nvSpPr>
        <p:spPr bwMode="auto">
          <a:xfrm>
            <a:off x="9303989" y="1569774"/>
            <a:ext cx="1897256" cy="277944"/>
          </a:xfrm>
          <a:prstGeom prst="roundRect">
            <a:avLst/>
          </a:prstGeom>
          <a:solidFill>
            <a:srgbClr val="3DA99A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공원관리 예산</a:t>
            </a:r>
          </a:p>
        </p:txBody>
      </p:sp>
    </p:spTree>
    <p:extLst>
      <p:ext uri="{BB962C8B-B14F-4D97-AF65-F5344CB8AC3E}">
        <p14:creationId xmlns:p14="http://schemas.microsoft.com/office/powerpoint/2010/main" val="418243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216FB-58F2-86F5-519F-74A2D3CFD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36CAC00-2A25-937A-9238-AC1CE3B8BB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24628"/>
              </p:ext>
            </p:extLst>
          </p:nvPr>
        </p:nvGraphicFramePr>
        <p:xfrm>
          <a:off x="828084" y="1253252"/>
          <a:ext cx="1603308" cy="547931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2977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5229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0314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0A285E-90DE-17B3-BC05-9E4383D7C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297299"/>
              </p:ext>
            </p:extLst>
          </p:nvPr>
        </p:nvGraphicFramePr>
        <p:xfrm>
          <a:off x="6625923" y="1253252"/>
          <a:ext cx="1603308" cy="5495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3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788705-B910-2CA1-E2EB-FFC28E5FA374}"/>
              </a:ext>
            </a:extLst>
          </p:cNvPr>
          <p:cNvCxnSpPr>
            <a:cxnSpLocks/>
          </p:cNvCxnSpPr>
          <p:nvPr/>
        </p:nvCxnSpPr>
        <p:spPr>
          <a:xfrm>
            <a:off x="2431392" y="1621631"/>
            <a:ext cx="1074756" cy="249316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0CECB1C-FDD2-DFEA-7280-70C5C36CA447}"/>
              </a:ext>
            </a:extLst>
          </p:cNvPr>
          <p:cNvCxnSpPr>
            <a:cxnSpLocks/>
          </p:cNvCxnSpPr>
          <p:nvPr/>
        </p:nvCxnSpPr>
        <p:spPr>
          <a:xfrm>
            <a:off x="2431391" y="2116931"/>
            <a:ext cx="1074757" cy="3105150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80A3F5-D1EB-1683-AD81-14A37521474F}"/>
              </a:ext>
            </a:extLst>
          </p:cNvPr>
          <p:cNvCxnSpPr>
            <a:cxnSpLocks/>
          </p:cNvCxnSpPr>
          <p:nvPr/>
        </p:nvCxnSpPr>
        <p:spPr>
          <a:xfrm flipV="1">
            <a:off x="2431390" y="4177100"/>
            <a:ext cx="1074758" cy="21154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3E2794C-EEF5-118F-873F-29D234A12569}"/>
              </a:ext>
            </a:extLst>
          </p:cNvPr>
          <p:cNvCxnSpPr>
            <a:cxnSpLocks/>
          </p:cNvCxnSpPr>
          <p:nvPr/>
        </p:nvCxnSpPr>
        <p:spPr>
          <a:xfrm flipV="1">
            <a:off x="2431390" y="3228975"/>
            <a:ext cx="1074758" cy="213836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DEC120D-DC69-C8BB-9C8F-CDDA58CA1FAD}"/>
              </a:ext>
            </a:extLst>
          </p:cNvPr>
          <p:cNvCxnSpPr>
            <a:cxnSpLocks/>
          </p:cNvCxnSpPr>
          <p:nvPr/>
        </p:nvCxnSpPr>
        <p:spPr>
          <a:xfrm flipV="1">
            <a:off x="2431389" y="2936081"/>
            <a:ext cx="1074759" cy="350996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D00D07-0115-D49F-A90B-C8C1013D52F7}"/>
              </a:ext>
            </a:extLst>
          </p:cNvPr>
          <p:cNvCxnSpPr>
            <a:cxnSpLocks/>
          </p:cNvCxnSpPr>
          <p:nvPr/>
        </p:nvCxnSpPr>
        <p:spPr>
          <a:xfrm>
            <a:off x="8229233" y="1621631"/>
            <a:ext cx="1074756" cy="511093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E7F1C76-4A6B-26F3-1ACC-3C5015850F77}"/>
              </a:ext>
            </a:extLst>
          </p:cNvPr>
          <p:cNvCxnSpPr>
            <a:cxnSpLocks/>
          </p:cNvCxnSpPr>
          <p:nvPr/>
        </p:nvCxnSpPr>
        <p:spPr>
          <a:xfrm>
            <a:off x="8229232" y="2116931"/>
            <a:ext cx="1074757" cy="3250406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2D58435-D3EA-E0AB-FC21-FED747D0AD56}"/>
              </a:ext>
            </a:extLst>
          </p:cNvPr>
          <p:cNvCxnSpPr>
            <a:cxnSpLocks/>
          </p:cNvCxnSpPr>
          <p:nvPr/>
        </p:nvCxnSpPr>
        <p:spPr>
          <a:xfrm flipV="1">
            <a:off x="8229231" y="2879725"/>
            <a:ext cx="1074758" cy="150891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0258A39-6AB0-0E39-FF6E-661EAB3200EC}"/>
              </a:ext>
            </a:extLst>
          </p:cNvPr>
          <p:cNvCxnSpPr>
            <a:cxnSpLocks/>
          </p:cNvCxnSpPr>
          <p:nvPr/>
        </p:nvCxnSpPr>
        <p:spPr>
          <a:xfrm>
            <a:off x="8229231" y="5367337"/>
            <a:ext cx="1074758" cy="49053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B11BAB4-A988-EF1E-C646-91B6067F6FA1}"/>
              </a:ext>
            </a:extLst>
          </p:cNvPr>
          <p:cNvCxnSpPr>
            <a:cxnSpLocks/>
          </p:cNvCxnSpPr>
          <p:nvPr/>
        </p:nvCxnSpPr>
        <p:spPr>
          <a:xfrm flipV="1">
            <a:off x="8229230" y="1621631"/>
            <a:ext cx="1074759" cy="482441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9DB51C33-3766-20D9-D1F9-CF3FAB1EF9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213672"/>
              </p:ext>
            </p:extLst>
          </p:nvPr>
        </p:nvGraphicFramePr>
        <p:xfrm>
          <a:off x="3506147" y="1254849"/>
          <a:ext cx="1897259" cy="54923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8565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098694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07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조성녹지 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비율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1925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4B0036D-D541-9668-B212-C994E0CE8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29515"/>
              </p:ext>
            </p:extLst>
          </p:nvPr>
        </p:nvGraphicFramePr>
        <p:xfrm>
          <a:off x="9303987" y="1253252"/>
          <a:ext cx="1897254" cy="5494005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98563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098691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0875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공원 방문객 비율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0.027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0.010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2039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0.000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77CDF55-F770-2781-9467-A86850465936}"/>
              </a:ext>
            </a:extLst>
          </p:cNvPr>
          <p:cNvSpPr/>
          <p:nvPr/>
        </p:nvSpPr>
        <p:spPr bwMode="auto">
          <a:xfrm>
            <a:off x="3506148" y="961757"/>
            <a:ext cx="1897252" cy="277944"/>
          </a:xfrm>
          <a:prstGeom prst="roundRect">
            <a:avLst/>
          </a:prstGeom>
          <a:solidFill>
            <a:srgbClr val="277D8E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조성녹지 면적비율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9E40665-1C5F-E651-892D-F4DF3C39F99A}"/>
              </a:ext>
            </a:extLst>
          </p:cNvPr>
          <p:cNvSpPr/>
          <p:nvPr/>
        </p:nvSpPr>
        <p:spPr bwMode="auto">
          <a:xfrm>
            <a:off x="9303989" y="960174"/>
            <a:ext cx="1897252" cy="277944"/>
          </a:xfrm>
          <a:prstGeom prst="roundRect">
            <a:avLst/>
          </a:prstGeom>
          <a:solidFill>
            <a:srgbClr val="184974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공원방문객 비율</a:t>
            </a:r>
          </a:p>
        </p:txBody>
      </p:sp>
    </p:spTree>
    <p:extLst>
      <p:ext uri="{BB962C8B-B14F-4D97-AF65-F5344CB8AC3E}">
        <p14:creationId xmlns:p14="http://schemas.microsoft.com/office/powerpoint/2010/main" val="1847498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5DAC9-1DF6-FA57-63FF-92FC05519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F753576-C0F4-F10D-FE68-B82A197EA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941442"/>
              </p:ext>
            </p:extLst>
          </p:nvPr>
        </p:nvGraphicFramePr>
        <p:xfrm>
          <a:off x="2226010" y="1256455"/>
          <a:ext cx="1772783" cy="549239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1744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101039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009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공원서비스 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소외인구 비율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0.328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0.351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0.365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0.380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0.393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0.434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0.437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0.466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0.475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0.477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0.493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0.499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0.510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0.533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0.533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0.591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0.678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0.680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0.704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0.837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0.840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0.877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32E9ECFE-F2AA-7231-1896-E042B33E1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281033"/>
              </p:ext>
            </p:extLst>
          </p:nvPr>
        </p:nvGraphicFramePr>
        <p:xfrm>
          <a:off x="166078" y="1253252"/>
          <a:ext cx="1603308" cy="5495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3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B56F3E7C-B227-0A58-0F43-37C07BD1CF86}"/>
              </a:ext>
            </a:extLst>
          </p:cNvPr>
          <p:cNvCxnSpPr>
            <a:cxnSpLocks/>
          </p:cNvCxnSpPr>
          <p:nvPr/>
        </p:nvCxnSpPr>
        <p:spPr>
          <a:xfrm>
            <a:off x="1769388" y="1621631"/>
            <a:ext cx="456619" cy="86915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700CB51-ACE7-8A78-4E7B-27839552013B}"/>
              </a:ext>
            </a:extLst>
          </p:cNvPr>
          <p:cNvCxnSpPr>
            <a:cxnSpLocks/>
          </p:cNvCxnSpPr>
          <p:nvPr/>
        </p:nvCxnSpPr>
        <p:spPr>
          <a:xfrm>
            <a:off x="1769387" y="2116931"/>
            <a:ext cx="456620" cy="3013665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F494EB8-9974-A4D4-A89B-DA513367A741}"/>
              </a:ext>
            </a:extLst>
          </p:cNvPr>
          <p:cNvCxnSpPr>
            <a:cxnSpLocks/>
          </p:cNvCxnSpPr>
          <p:nvPr/>
        </p:nvCxnSpPr>
        <p:spPr>
          <a:xfrm>
            <a:off x="1769386" y="4388644"/>
            <a:ext cx="456621" cy="84772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61C11CE-8F4C-763B-4EEA-996B51FA7147}"/>
              </a:ext>
            </a:extLst>
          </p:cNvPr>
          <p:cNvCxnSpPr>
            <a:cxnSpLocks/>
          </p:cNvCxnSpPr>
          <p:nvPr/>
        </p:nvCxnSpPr>
        <p:spPr>
          <a:xfrm flipV="1">
            <a:off x="1769386" y="2318950"/>
            <a:ext cx="456621" cy="304838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7631C83-5F7D-108A-D609-D27A2AF891A5}"/>
              </a:ext>
            </a:extLst>
          </p:cNvPr>
          <p:cNvCxnSpPr>
            <a:cxnSpLocks/>
          </p:cNvCxnSpPr>
          <p:nvPr/>
        </p:nvCxnSpPr>
        <p:spPr>
          <a:xfrm flipV="1">
            <a:off x="1769385" y="2641600"/>
            <a:ext cx="456622" cy="380444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7C2F27DA-AB3D-661D-CFD1-83C80A7E65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49881"/>
              </p:ext>
            </p:extLst>
          </p:nvPr>
        </p:nvGraphicFramePr>
        <p:xfrm>
          <a:off x="4198241" y="1253252"/>
          <a:ext cx="1603308" cy="5495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3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880BDAA1-2F42-4840-CDD4-510D0673C8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47955"/>
              </p:ext>
            </p:extLst>
          </p:nvPr>
        </p:nvGraphicFramePr>
        <p:xfrm>
          <a:off x="6258172" y="1255709"/>
          <a:ext cx="1767984" cy="54931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1808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096176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08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공원 조성 다양성 </a:t>
                      </a:r>
                      <a:endParaRPr lang="en-US" altLang="ko-KR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fontAlgn="ctr"/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광장형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</a:t>
                      </a: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녹지형</a:t>
                      </a:r>
                      <a:r>
                        <a:rPr lang="en-US" altLang="ko-KR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CAC7388-3B8C-8553-1BC5-EBE1001891C0}"/>
              </a:ext>
            </a:extLst>
          </p:cNvPr>
          <p:cNvSpPr/>
          <p:nvPr/>
        </p:nvSpPr>
        <p:spPr bwMode="auto">
          <a:xfrm>
            <a:off x="2226011" y="961757"/>
            <a:ext cx="1767984" cy="277944"/>
          </a:xfrm>
          <a:prstGeom prst="roundRect">
            <a:avLst/>
          </a:prstGeom>
          <a:solidFill>
            <a:srgbClr val="0A1E59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공원서비스 소외인구 비율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DA6E2B3-AAF1-B034-463E-9F10E387BE33}"/>
              </a:ext>
            </a:extLst>
          </p:cNvPr>
          <p:cNvSpPr/>
          <p:nvPr/>
        </p:nvSpPr>
        <p:spPr bwMode="auto">
          <a:xfrm>
            <a:off x="6258177" y="960174"/>
            <a:ext cx="1767984" cy="277944"/>
          </a:xfrm>
          <a:prstGeom prst="roundRect">
            <a:avLst/>
          </a:prstGeom>
          <a:solidFill>
            <a:srgbClr val="007BC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공원방문객 비율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A12784-668C-3184-BBC4-6BED1DCB36F2}"/>
              </a:ext>
            </a:extLst>
          </p:cNvPr>
          <p:cNvCxnSpPr>
            <a:cxnSpLocks/>
          </p:cNvCxnSpPr>
          <p:nvPr/>
        </p:nvCxnSpPr>
        <p:spPr>
          <a:xfrm>
            <a:off x="5801551" y="1621631"/>
            <a:ext cx="456621" cy="506409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A03EE8C-F4D6-9A5A-305F-1F523E682030}"/>
              </a:ext>
            </a:extLst>
          </p:cNvPr>
          <p:cNvCxnSpPr>
            <a:cxnSpLocks/>
          </p:cNvCxnSpPr>
          <p:nvPr/>
        </p:nvCxnSpPr>
        <p:spPr>
          <a:xfrm>
            <a:off x="5801550" y="2116931"/>
            <a:ext cx="456622" cy="3712369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E6E2E7C-A662-4187-9E70-6B18B83AB710}"/>
              </a:ext>
            </a:extLst>
          </p:cNvPr>
          <p:cNvCxnSpPr>
            <a:cxnSpLocks/>
          </p:cNvCxnSpPr>
          <p:nvPr/>
        </p:nvCxnSpPr>
        <p:spPr>
          <a:xfrm flipV="1">
            <a:off x="5801549" y="4247322"/>
            <a:ext cx="456623" cy="141322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5696A6-52A1-4F0C-FF59-18DF0322C07E}"/>
              </a:ext>
            </a:extLst>
          </p:cNvPr>
          <p:cNvCxnSpPr>
            <a:cxnSpLocks/>
          </p:cNvCxnSpPr>
          <p:nvPr/>
        </p:nvCxnSpPr>
        <p:spPr>
          <a:xfrm>
            <a:off x="5801549" y="5367337"/>
            <a:ext cx="45662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5897765-2242-3F35-AB1C-F6A27B78E57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5801549" y="4002279"/>
            <a:ext cx="456623" cy="244376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78B59A4-D0F0-3B4B-C170-1459A587B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75780"/>
              </p:ext>
            </p:extLst>
          </p:nvPr>
        </p:nvGraphicFramePr>
        <p:xfrm>
          <a:off x="10262088" y="1255708"/>
          <a:ext cx="1767987" cy="549314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91662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083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공원 유형 다양성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47.55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43.51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40.25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40.06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39.87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38.76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35.81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34.98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32.90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29.25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29.03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27.27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25.44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25.07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17.15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16.80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15.74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11.04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10.34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9.77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9.70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10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1947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ctr" latinLnBrk="1" hangingPunct="1"/>
                      <a:r>
                        <a:rPr lang="en-US" altLang="ko-KR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FE5B61A0-AFB1-999B-9DDA-F8199C7BD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973426"/>
              </p:ext>
            </p:extLst>
          </p:nvPr>
        </p:nvGraphicFramePr>
        <p:xfrm>
          <a:off x="8230404" y="1253252"/>
          <a:ext cx="1603308" cy="549559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74840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92846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31399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 면적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F17D7F31-E283-6372-D80D-5404C812A010}"/>
              </a:ext>
            </a:extLst>
          </p:cNvPr>
          <p:cNvSpPr/>
          <p:nvPr/>
        </p:nvSpPr>
        <p:spPr bwMode="auto">
          <a:xfrm>
            <a:off x="10262092" y="961757"/>
            <a:ext cx="1767984" cy="277944"/>
          </a:xfrm>
          <a:prstGeom prst="roundRect">
            <a:avLst/>
          </a:prstGeom>
          <a:solidFill>
            <a:srgbClr val="8FAAD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pc="-12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공원서비스 소외인구 비율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6C61998-51A4-9104-0E9F-5F5C77E997E9}"/>
              </a:ext>
            </a:extLst>
          </p:cNvPr>
          <p:cNvCxnSpPr>
            <a:cxnSpLocks/>
          </p:cNvCxnSpPr>
          <p:nvPr/>
        </p:nvCxnSpPr>
        <p:spPr>
          <a:xfrm>
            <a:off x="9833714" y="1621631"/>
            <a:ext cx="428374" cy="49408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0A79059-7DBE-F619-85B8-AC678A8F3399}"/>
              </a:ext>
            </a:extLst>
          </p:cNvPr>
          <p:cNvCxnSpPr>
            <a:cxnSpLocks/>
          </p:cNvCxnSpPr>
          <p:nvPr/>
        </p:nvCxnSpPr>
        <p:spPr>
          <a:xfrm>
            <a:off x="9833713" y="2116931"/>
            <a:ext cx="428375" cy="3621260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253DD1B-52A4-79F7-3598-0E93AB024F61}"/>
              </a:ext>
            </a:extLst>
          </p:cNvPr>
          <p:cNvCxnSpPr>
            <a:cxnSpLocks/>
          </p:cNvCxnSpPr>
          <p:nvPr/>
        </p:nvCxnSpPr>
        <p:spPr>
          <a:xfrm flipV="1">
            <a:off x="9833712" y="3067878"/>
            <a:ext cx="428376" cy="132076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297C867-6615-0A59-AD9A-9B2A07D1137E}"/>
              </a:ext>
            </a:extLst>
          </p:cNvPr>
          <p:cNvCxnSpPr>
            <a:cxnSpLocks/>
          </p:cNvCxnSpPr>
          <p:nvPr/>
        </p:nvCxnSpPr>
        <p:spPr>
          <a:xfrm flipV="1">
            <a:off x="9833712" y="4388644"/>
            <a:ext cx="428376" cy="9786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4BC5C07-97E7-BDAD-9BFD-03B709873EAA}"/>
              </a:ext>
            </a:extLst>
          </p:cNvPr>
          <p:cNvCxnSpPr>
            <a:cxnSpLocks/>
          </p:cNvCxnSpPr>
          <p:nvPr/>
        </p:nvCxnSpPr>
        <p:spPr>
          <a:xfrm flipV="1">
            <a:off x="9833711" y="2398643"/>
            <a:ext cx="428377" cy="404740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90D2793D-9086-901C-105B-4792ECDEF39B}"/>
              </a:ext>
            </a:extLst>
          </p:cNvPr>
          <p:cNvCxnSpPr>
            <a:cxnSpLocks/>
          </p:cNvCxnSpPr>
          <p:nvPr/>
        </p:nvCxnSpPr>
        <p:spPr>
          <a:xfrm>
            <a:off x="4095750" y="1333500"/>
            <a:ext cx="0" cy="54153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A2C31F0-ACAC-572C-2F14-DF5D72CB438D}"/>
              </a:ext>
            </a:extLst>
          </p:cNvPr>
          <p:cNvCxnSpPr>
            <a:cxnSpLocks/>
          </p:cNvCxnSpPr>
          <p:nvPr/>
        </p:nvCxnSpPr>
        <p:spPr>
          <a:xfrm>
            <a:off x="8134350" y="1253252"/>
            <a:ext cx="0" cy="54955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22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139433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9" y="2012968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220186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1579566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2741832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</a:t>
            </a:r>
            <a:r>
              <a:rPr lang="ko-KR" altLang="en-US" sz="1400" spc="-15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운영 계획</a:t>
            </a:r>
            <a:endParaRPr lang="ko-KR" altLang="en-US" sz="14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293073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243779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3230191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20" y="3036709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1283277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환경의 질을 개선하고 </a:t>
            </a:r>
            <a:r>
              <a:rPr lang="ko-KR" altLang="ko-KR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환경·경제·사회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전반에 걸친 다차원적 효과를 통해 도시의 지속가능성을 높이는 핵심 자산으로 평가되고 있습니다. 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환경적으로는 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기후위기 대응, </a:t>
            </a:r>
            <a:r>
              <a:rPr lang="ko-KR" altLang="ko-KR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열섬현상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완화, 미세먼지 저감 등 환경적 측면에서의 혜택이 크게 주목받고 있습니다.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경제적으로는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 상권 활성화, 부동산 가치 상승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긍정적인 파급효과를 만들어냅니다.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사회적으로는 여가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문화 향유 기회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공동체 의식 강화 등과 같은 가치를 통해 주민의 정신적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신체적 건강을 증진시키며 그 중요성이 지속적으로 커지고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20" y="4781879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8" y="2449855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환경적 가치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577308" y="3036710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577308" y="2449855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8101558" y="3036710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8101558" y="2449855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사회적 가치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4" y="885729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서비스가 제공하는 환경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사회적 가치가 중요하게 인식됨에 형평성 있는 공급과 관리과 이루어져야 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1BA1CF-E23B-760D-68FF-B2D0FC9F39BB}"/>
              </a:ext>
            </a:extLst>
          </p:cNvPr>
          <p:cNvGrpSpPr/>
          <p:nvPr/>
        </p:nvGrpSpPr>
        <p:grpSpPr>
          <a:xfrm>
            <a:off x="1287396" y="3486173"/>
            <a:ext cx="2480104" cy="1135226"/>
            <a:chOff x="3816644" y="4656554"/>
            <a:chExt cx="3494982" cy="166244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8BDABF-1771-78E2-0549-FE4B26450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4" y="4656554"/>
              <a:ext cx="3494982" cy="166244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99243F2-DF8F-4EC3-85F1-F759F69D2A2E}"/>
                </a:ext>
              </a:extLst>
            </p:cNvPr>
            <p:cNvSpPr/>
            <p:nvPr/>
          </p:nvSpPr>
          <p:spPr>
            <a:xfrm>
              <a:off x="6771023" y="4899946"/>
              <a:ext cx="540060" cy="2166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3DD48EF-521F-2B37-FE01-5E35A6FB530C}"/>
                </a:ext>
              </a:extLst>
            </p:cNvPr>
            <p:cNvCxnSpPr/>
            <p:nvPr/>
          </p:nvCxnSpPr>
          <p:spPr>
            <a:xfrm flipH="1">
              <a:off x="6504692" y="5023807"/>
              <a:ext cx="266331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999591-7A91-0DD1-7FDD-13C9591AD0D3}"/>
              </a:ext>
            </a:extLst>
          </p:cNvPr>
          <p:cNvSpPr txBox="1"/>
          <p:nvPr/>
        </p:nvSpPr>
        <p:spPr>
          <a:xfrm>
            <a:off x="2969277" y="4505798"/>
            <a:ext cx="81344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err="1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Gaffin</a:t>
            </a:r>
            <a:r>
              <a:rPr lang="en-US" altLang="ko-KR" sz="600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et</a:t>
            </a:r>
            <a:r>
              <a:rPr lang="ko-KR" altLang="en-US" sz="600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al., 2008</a:t>
            </a:r>
            <a:endParaRPr lang="ko-KR" altLang="en-US" sz="6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9E079A8C-DEC7-980B-28CE-D4437910C426}"/>
              </a:ext>
            </a:extLst>
          </p:cNvPr>
          <p:cNvSpPr/>
          <p:nvPr/>
        </p:nvSpPr>
        <p:spPr>
          <a:xfrm>
            <a:off x="1324476" y="3095148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뉴욕 센트럴 파크의 </a:t>
            </a:r>
            <a:r>
              <a:rPr lang="ko-KR" altLang="en-US" sz="1400" spc="-100" dirty="0" err="1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열섬</a:t>
            </a: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완화 효과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577308" y="4781879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8101558" y="4781879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pic>
        <p:nvPicPr>
          <p:cNvPr id="26" name="Picture 2" descr="포스트 코로나, 교통보다 '공세권·숲세권(공원·녹지 주변)' 인기">
            <a:extLst>
              <a:ext uri="{FF2B5EF4-FFF2-40B4-BE49-F238E27FC236}">
                <a16:creationId xmlns:a16="http://schemas.microsoft.com/office/drawing/2014/main" id="{7EDA92A2-67C9-6248-B68E-508D38C7E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 bwMode="auto">
          <a:xfrm>
            <a:off x="4686870" y="3560268"/>
            <a:ext cx="2674603" cy="10930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6">
            <a:extLst>
              <a:ext uri="{FF2B5EF4-FFF2-40B4-BE49-F238E27FC236}">
                <a16:creationId xmlns:a16="http://schemas.microsoft.com/office/drawing/2014/main" id="{25D14953-7AAC-4EAE-5953-38DF8DB60021}"/>
              </a:ext>
            </a:extLst>
          </p:cNvPr>
          <p:cNvSpPr/>
          <p:nvPr/>
        </p:nvSpPr>
        <p:spPr>
          <a:xfrm>
            <a:off x="4655119" y="3093753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도시 숲의 부동산 가치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47AEDE-2E8D-51FE-A83D-1F1D30CCC064}"/>
              </a:ext>
            </a:extLst>
          </p:cNvPr>
          <p:cNvSpPr/>
          <p:nvPr/>
        </p:nvSpPr>
        <p:spPr>
          <a:xfrm>
            <a:off x="4686870" y="3736957"/>
            <a:ext cx="1282131" cy="87835"/>
          </a:xfrm>
          <a:prstGeom prst="rect">
            <a:avLst/>
          </a:prstGeom>
          <a:noFill/>
          <a:ln w="15875">
            <a:solidFill>
              <a:srgbClr val="FF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F9DD68E-DC98-E188-8A1C-8298510A8339}"/>
              </a:ext>
            </a:extLst>
          </p:cNvPr>
          <p:cNvSpPr/>
          <p:nvPr/>
        </p:nvSpPr>
        <p:spPr>
          <a:xfrm>
            <a:off x="8216070" y="3093753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공원과 숲에서의 보행 후 </a:t>
            </a:r>
            <a:r>
              <a:rPr lang="ko-KR" altLang="en-US" sz="1400" spc="-100" dirty="0" err="1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코르티솔</a:t>
            </a: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감소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88200D7-DC15-E8D5-C822-64274247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71" y="3552702"/>
            <a:ext cx="2609427" cy="11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B4F31B-C200-9EAF-6BE3-B6490EFFFC48}"/>
              </a:ext>
            </a:extLst>
          </p:cNvPr>
          <p:cNvSpPr txBox="1"/>
          <p:nvPr/>
        </p:nvSpPr>
        <p:spPr>
          <a:xfrm>
            <a:off x="9792619" y="4545614"/>
            <a:ext cx="12028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rgbClr val="222222"/>
                </a:solidFill>
                <a:latin typeface="+mj-ea"/>
                <a:ea typeface="+mj-ea"/>
              </a:rPr>
              <a:t>Tyrväinen</a:t>
            </a:r>
            <a:r>
              <a:rPr lang="en-US" altLang="ko-KR" sz="800" dirty="0">
                <a:solidFill>
                  <a:srgbClr val="222222"/>
                </a:solidFill>
                <a:latin typeface="+mj-ea"/>
                <a:ea typeface="+mj-ea"/>
              </a:rPr>
              <a:t> et</a:t>
            </a:r>
            <a:r>
              <a:rPr lang="ko-KR" altLang="en-US" sz="800" dirty="0">
                <a:solidFill>
                  <a:srgbClr val="222222"/>
                </a:solidFill>
                <a:latin typeface="+mj-ea"/>
                <a:ea typeface="+mj-ea"/>
              </a:rPr>
              <a:t> </a:t>
            </a:r>
            <a:r>
              <a:rPr lang="en-US" altLang="ko-KR" sz="800" dirty="0">
                <a:solidFill>
                  <a:srgbClr val="222222"/>
                </a:solidFill>
                <a:latin typeface="+mj-ea"/>
                <a:ea typeface="+mj-ea"/>
              </a:rPr>
              <a:t>al., 2014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9" y="290066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52605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C3C7F-8776-8885-1BB3-F7B1F4BCE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6C452C-B554-353D-35A9-CD6A1FB90182}"/>
              </a:ext>
            </a:extLst>
          </p:cNvPr>
          <p:cNvSpPr txBox="1"/>
          <p:nvPr/>
        </p:nvSpPr>
        <p:spPr>
          <a:xfrm>
            <a:off x="1043485" y="1412313"/>
            <a:ext cx="1000248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‘경기 도시공원 서비스 평가’  평가 결과를 종합하여 지역 내 공원서비스 정도를 진단 가능함</a:t>
            </a:r>
            <a:r>
              <a:rPr lang="en-US" altLang="ko-KR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 기후플랫폼 내 의사결정 도구로서 활용되며</a:t>
            </a:r>
            <a:r>
              <a:rPr lang="en-US" altLang="ko-KR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가중치 조정에 따른 지역 순위 변동을 확인할 수 있음</a:t>
            </a:r>
            <a:r>
              <a:rPr lang="en-US" altLang="ko-KR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A6657D-C13E-7054-E56B-EECB40CDD39D}"/>
              </a:ext>
            </a:extLst>
          </p:cNvPr>
          <p:cNvSpPr txBox="1"/>
          <p:nvPr/>
        </p:nvSpPr>
        <p:spPr>
          <a:xfrm>
            <a:off x="1043484" y="733990"/>
            <a:ext cx="10529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평가를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탑재하여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도시공원 서비스 공급을 형평성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</a:p>
          <a:p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9C1595-8994-2426-C4FD-10E4454BFA57}"/>
              </a:ext>
            </a:extLst>
          </p:cNvPr>
          <p:cNvSpPr txBox="1"/>
          <p:nvPr/>
        </p:nvSpPr>
        <p:spPr>
          <a:xfrm>
            <a:off x="678349" y="16624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  <a:endParaRPr lang="ko-KR" altLang="en-US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D1C1ED9-AE1B-5E47-EFFD-DD0D92A74F96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811B0019-A94F-415B-03D8-D043AD10CD0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78C90240-5E1F-0D5F-2D7D-0A51EA12AAA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7B94F09-8EB6-D4A5-E3C8-3194E650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13789"/>
            <a:ext cx="10002485" cy="496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55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B95BA-AE60-2B34-91BF-BDE9C3E7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9130EFD-6342-454F-1FCC-727EB09D62E5}"/>
              </a:ext>
            </a:extLst>
          </p:cNvPr>
          <p:cNvSpPr txBox="1"/>
          <p:nvPr/>
        </p:nvSpPr>
        <p:spPr>
          <a:xfrm>
            <a:off x="678349" y="166241"/>
            <a:ext cx="1998176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계획</a:t>
            </a:r>
            <a:endParaRPr lang="ko-KR" altLang="en-US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D2B854D-ACBD-E5DB-0D63-E1B278381CC6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3000D25-C29A-83CD-1C1F-A6EE6BE2463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9336984-FB76-A23E-93EB-62FD259B936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4D9D3-CD0B-83ED-55B5-82100C91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801" y="876616"/>
            <a:ext cx="9302398" cy="41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59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5" y="1292364"/>
            <a:ext cx="10002485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733990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9" y="16624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1" y="6263279"/>
            <a:ext cx="2031657" cy="2450028"/>
          </a:xfrm>
          <a:prstGeom prst="rect">
            <a:avLst/>
          </a:prstGeom>
        </p:spPr>
      </p:pic>
      <p:grpSp>
        <p:nvGrpSpPr>
          <p:cNvPr id="46" name="그룹 4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7016334"/>
            <a:ext cx="3213352" cy="1324219"/>
            <a:chOff x="4941535" y="3306399"/>
            <a:chExt cx="3518253" cy="2737815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9" y="7057787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indent="0" defTabSz="457200">
              <a:buClr>
                <a:prstClr val="black"/>
              </a:buClr>
              <a:buNone/>
              <a:defRPr/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9" y="6646688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indent="0" defTabSz="457200">
              <a:buClr>
                <a:prstClr val="black"/>
              </a:buClr>
              <a:buNone/>
              <a:defRPr/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7919238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indent="0" defTabSz="457200">
              <a:buClr>
                <a:prstClr val="black"/>
              </a:buClr>
              <a:buNone/>
              <a:defRPr/>
            </a:pP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9" y="7483749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indent="0" defTabSz="457200">
              <a:buClr>
                <a:prstClr val="black"/>
              </a:buClr>
              <a:buNone/>
              <a:defRPr/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100" dirty="0" err="1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lang="en-US" altLang="ko-KR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8340553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indent="0" defTabSz="457200">
              <a:buClr>
                <a:prstClr val="black"/>
              </a:buClr>
              <a:buNone/>
              <a:defRPr/>
            </a:pPr>
            <a:r>
              <a:rPr lang="ko-KR" altLang="en-US" sz="1100" dirty="0"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lang="en-US" altLang="ko-KR" sz="1100" dirty="0"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4" y="6212467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0"/>
              </a:spcBef>
              <a:defRPr/>
            </a:pPr>
            <a:endParaRPr lang="ko-KR" altLang="en-US" sz="1200" spc="-13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6237143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latinLnBrk="0">
              <a:defRPr/>
            </a:pPr>
            <a:endParaRPr lang="ko-KR" altLang="en-US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6258554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90" y="7491355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endParaRPr lang="ko-KR" altLang="en-US" sz="1400" kern="0" dirty="0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7569038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r>
              <a:rPr lang="en-US" altLang="ko-KR" sz="1600" kern="0" dirty="0">
                <a:solidFill>
                  <a:srgbClr val="8CD3FE"/>
                </a:solidFill>
                <a:latin typeface="경기천년제목 Medium"/>
                <a:ea typeface="경기천년제목 Medium"/>
              </a:rPr>
              <a:t>3</a:t>
            </a:r>
            <a:endParaRPr lang="ko-KR" altLang="en-US" sz="1600" kern="0" dirty="0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7537121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defTabSz="457200" latinLnBrk="0">
              <a:defRPr/>
            </a:pPr>
            <a:r>
              <a:rPr lang="ko-KR" altLang="en-US" sz="110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편의시설</a:t>
            </a:r>
            <a:r>
              <a:rPr lang="en-US" altLang="ko-KR" sz="110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(100</a:t>
            </a:r>
            <a:r>
              <a:rPr lang="ko-KR" altLang="en-US" sz="110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점</a:t>
            </a:r>
            <a:r>
              <a:rPr lang="en-US" altLang="ko-KR" sz="110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)</a:t>
            </a:r>
            <a:endParaRPr lang="ko-KR" altLang="en-US" sz="1100" kern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90" y="7067457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endParaRPr lang="ko-KR" altLang="en-US" sz="1400" kern="0" dirty="0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7145140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r>
              <a:rPr lang="en-US" altLang="ko-KR" sz="1600" kern="0" dirty="0">
                <a:solidFill>
                  <a:srgbClr val="D4E7F7"/>
                </a:solidFill>
                <a:latin typeface="경기천년제목 Medium"/>
                <a:ea typeface="경기천년제목 Medium"/>
              </a:rPr>
              <a:t>2</a:t>
            </a:r>
            <a:endParaRPr lang="ko-KR" altLang="en-US" sz="1600" kern="0" dirty="0">
              <a:solidFill>
                <a:srgbClr val="D4E7F7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7113223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defTabSz="457200" latinLnBrk="0">
              <a:defRPr/>
            </a:pPr>
            <a:r>
              <a:rPr lang="ko-KR" altLang="en-US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투자 </a:t>
            </a:r>
            <a:r>
              <a:rPr lang="en-US" altLang="ko-KR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(100</a:t>
            </a:r>
            <a:r>
              <a:rPr lang="ko-KR" altLang="en-US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점</a:t>
            </a:r>
            <a:r>
              <a:rPr lang="en-US" altLang="ko-KR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)</a:t>
            </a:r>
            <a:endParaRPr lang="ko-KR" altLang="en-US" sz="1100" b="0" kern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90" y="6650009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endParaRPr lang="ko-KR" altLang="en-US" sz="1400" kern="0" dirty="0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6727692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r>
              <a:rPr lang="en-US" altLang="ko-KR" sz="1600" kern="0" dirty="0">
                <a:solidFill>
                  <a:srgbClr val="E7E6E6"/>
                </a:solidFill>
                <a:latin typeface="경기천년제목 Medium"/>
                <a:ea typeface="경기천년제목 Medium"/>
              </a:rPr>
              <a:t>1</a:t>
            </a:r>
            <a:endParaRPr lang="ko-KR" altLang="en-US" sz="1600" kern="0" dirty="0">
              <a:solidFill>
                <a:srgbClr val="E7E6E6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9" y="6695775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defTabSz="457200" latinLnBrk="0">
              <a:defRPr/>
            </a:pPr>
            <a:r>
              <a:rPr lang="ko-KR" altLang="en-US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면적 </a:t>
            </a:r>
            <a:r>
              <a:rPr lang="en-US" altLang="ko-KR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(100</a:t>
            </a:r>
            <a:r>
              <a:rPr lang="ko-KR" altLang="en-US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점</a:t>
            </a:r>
            <a:r>
              <a:rPr lang="en-US" altLang="ko-KR" sz="1100" b="0" kern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</a:rPr>
              <a:t>)</a:t>
            </a:r>
            <a:endParaRPr lang="ko-KR" altLang="en-US" sz="1100" b="0" kern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90" y="7923041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endParaRPr lang="ko-KR" altLang="en-US" sz="1400" kern="0" dirty="0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8000724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r>
              <a:rPr lang="en-US" altLang="ko-KR" sz="1600" kern="0" dirty="0">
                <a:solidFill>
                  <a:srgbClr val="004B8D"/>
                </a:solidFill>
                <a:latin typeface="경기천년제목 Medium"/>
                <a:ea typeface="경기천년제목 Medium"/>
              </a:rPr>
              <a:t>4</a:t>
            </a:r>
            <a:endParaRPr lang="ko-KR" altLang="en-US" sz="1600" kern="0" dirty="0">
              <a:solidFill>
                <a:srgbClr val="004B8D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7968807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defTabSz="457200" latinLnBrk="0">
              <a:defRPr/>
            </a:pPr>
            <a:r>
              <a:rPr lang="ko-KR" altLang="en-US" sz="1100" b="0" kern="0" dirty="0">
                <a:ln w="3175">
                  <a:noFill/>
                </a:ln>
                <a:solidFill>
                  <a:prstClr val="white"/>
                </a:solidFill>
              </a:rPr>
              <a:t>접근성</a:t>
            </a:r>
            <a:r>
              <a:rPr lang="en-US" altLang="ko-KR" sz="1100" b="0" kern="0" dirty="0">
                <a:ln w="3175">
                  <a:noFill/>
                </a:ln>
                <a:solidFill>
                  <a:prstClr val="white"/>
                </a:solidFill>
              </a:rPr>
              <a:t>(100</a:t>
            </a:r>
            <a:r>
              <a:rPr lang="ko-KR" altLang="en-US" sz="1100" b="0" kern="0" dirty="0">
                <a:ln w="3175">
                  <a:noFill/>
                </a:ln>
                <a:solidFill>
                  <a:prstClr val="white"/>
                </a:solidFill>
              </a:rPr>
              <a:t>점</a:t>
            </a:r>
            <a:r>
              <a:rPr lang="en-US" altLang="ko-KR" sz="1100" b="0" kern="0" dirty="0">
                <a:ln w="3175">
                  <a:noFill/>
                </a:ln>
                <a:solidFill>
                  <a:prstClr val="white"/>
                </a:solidFill>
              </a:rPr>
              <a:t>)</a:t>
            </a:r>
            <a:endParaRPr lang="ko-KR" altLang="en-US" sz="1100" b="0" kern="0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90" y="8340553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endParaRPr lang="ko-KR" altLang="en-US" sz="1400" kern="0" dirty="0">
              <a:solidFill>
                <a:srgbClr val="8CD3FE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8418236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latinLnBrk="0">
              <a:defRPr/>
            </a:pPr>
            <a:r>
              <a:rPr lang="en-US" altLang="ko-KR" sz="1600" kern="0" dirty="0">
                <a:solidFill>
                  <a:srgbClr val="004B8D"/>
                </a:solidFill>
                <a:latin typeface="경기천년제목 Medium"/>
                <a:ea typeface="경기천년제목 Medium"/>
              </a:rPr>
              <a:t>5</a:t>
            </a:r>
            <a:endParaRPr lang="ko-KR" altLang="en-US" sz="1600" kern="0" dirty="0">
              <a:solidFill>
                <a:srgbClr val="004B8D"/>
              </a:solidFill>
              <a:latin typeface="경기천년제목 Medium"/>
              <a:ea typeface="경기천년제목 Medium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8386319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defTabSz="457200" latinLnBrk="0">
              <a:defRPr/>
            </a:pPr>
            <a:r>
              <a:rPr lang="ko-KR" altLang="en-US" sz="1100" b="0" kern="0" dirty="0">
                <a:ln w="3175">
                  <a:noFill/>
                </a:ln>
                <a:solidFill>
                  <a:prstClr val="white"/>
                </a:solidFill>
              </a:rPr>
              <a:t>형평성</a:t>
            </a:r>
            <a:r>
              <a:rPr lang="en-US" altLang="ko-KR" sz="1100" b="0" kern="0" dirty="0">
                <a:ln w="3175">
                  <a:noFill/>
                </a:ln>
                <a:solidFill>
                  <a:prstClr val="white"/>
                </a:solidFill>
              </a:rPr>
              <a:t>(100</a:t>
            </a:r>
            <a:r>
              <a:rPr lang="ko-KR" altLang="en-US" sz="1100" b="0" kern="0" dirty="0">
                <a:ln w="3175">
                  <a:noFill/>
                </a:ln>
                <a:solidFill>
                  <a:prstClr val="white"/>
                </a:solidFill>
              </a:rPr>
              <a:t>점</a:t>
            </a:r>
            <a:r>
              <a:rPr lang="en-US" altLang="ko-KR" sz="1100" b="0" kern="0" dirty="0">
                <a:ln w="3175">
                  <a:noFill/>
                </a:ln>
                <a:solidFill>
                  <a:prstClr val="white"/>
                </a:solidFill>
              </a:rPr>
              <a:t>)</a:t>
            </a:r>
            <a:endParaRPr lang="ko-KR" altLang="en-US" sz="1100" b="0" kern="0" dirty="0">
              <a:ln w="3175">
                <a:noFill/>
              </a:ln>
              <a:solidFill>
                <a:prstClr val="white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5163651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9496F3A6-C9C0-7A94-9EE8-48BE86E93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161" y="2219863"/>
            <a:ext cx="6291677" cy="280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055301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lang="ko-KR" altLang="en-US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246004" y="2462009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246695" y="2878311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337954" y="3300153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358005" y="2878312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1799031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248073" y="2878311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617304" y="2911177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248074" y="2911177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610097" y="2928440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357945" y="2878311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664163" y="2911177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358004" y="2911177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719511" y="292844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3119029" y="2881908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3120407" y="2881908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489639" y="2914774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3120408" y="2914774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482431" y="293203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224587" y="2888095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224586" y="2888094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593294" y="2920960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224586" y="2920960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586093" y="2938223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9078052" y="2878312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9078051" y="2878311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384210" y="2911177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9078051" y="2911177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439558" y="292844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148879" y="3300153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433376" y="3294613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310329" y="3304397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9171699" y="3304398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990039" y="2498741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357943" y="2462009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503485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669351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624657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9" y="5678822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591480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333695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05AE4-C821-E527-C3F1-731CB5413021}"/>
              </a:ext>
            </a:extLst>
          </p:cNvPr>
          <p:cNvSpPr txBox="1"/>
          <p:nvPr/>
        </p:nvSpPr>
        <p:spPr>
          <a:xfrm>
            <a:off x="830749" y="952324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 설정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92688-AFE4-ED55-A857-EF7CEC68D82D}"/>
              </a:ext>
            </a:extLst>
          </p:cNvPr>
          <p:cNvGrpSpPr/>
          <p:nvPr/>
        </p:nvGrpSpPr>
        <p:grpSpPr>
          <a:xfrm>
            <a:off x="715222" y="114122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C558B51-C6A3-3F2C-57B8-4628B652AE0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8C7AE08-0335-4B11-2ADA-CB50AE63D94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518922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A6DF29-B956-02C4-32EB-CDF8B123DCEF}"/>
              </a:ext>
            </a:extLst>
          </p:cNvPr>
          <p:cNvSpPr txBox="1"/>
          <p:nvPr/>
        </p:nvSpPr>
        <p:spPr>
          <a:xfrm>
            <a:off x="830748" y="2200615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70388-12E7-8045-EDF1-E0F67E616A4D}"/>
              </a:ext>
            </a:extLst>
          </p:cNvPr>
          <p:cNvGrpSpPr/>
          <p:nvPr/>
        </p:nvGrpSpPr>
        <p:grpSpPr>
          <a:xfrm>
            <a:off x="715222" y="238951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3457AB9-E7E9-15E9-E010-6EAF0C48A522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9D3E17C-0599-1AB8-43BD-237927BD15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40B04DF-B6DF-DA63-9679-5F7082084887}"/>
              </a:ext>
            </a:extLst>
          </p:cNvPr>
          <p:cNvSpPr txBox="1"/>
          <p:nvPr/>
        </p:nvSpPr>
        <p:spPr>
          <a:xfrm>
            <a:off x="830748" y="3239706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58128C-B058-35B6-5594-2FC32E4E7347}"/>
              </a:ext>
            </a:extLst>
          </p:cNvPr>
          <p:cNvGrpSpPr/>
          <p:nvPr/>
        </p:nvGrpSpPr>
        <p:grpSpPr>
          <a:xfrm>
            <a:off x="715222" y="342860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0626C18-23DF-BA5A-CC5C-870BE2CA8769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1DCCD69-C0CC-6645-264C-5712BDABA76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D99DC6-EDF8-B679-FE0B-8196E26E3E8B}"/>
              </a:ext>
            </a:extLst>
          </p:cNvPr>
          <p:cNvSpPr txBox="1"/>
          <p:nvPr/>
        </p:nvSpPr>
        <p:spPr>
          <a:xfrm>
            <a:off x="830748" y="1377153"/>
            <a:ext cx="9199314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서비스의 양적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질적평가가 가능한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개의 지표로 구성하였습니다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20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개의 지표는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도시공원면적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공급적정성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공원관리 예산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조성녹지 면적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방문객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 소외인구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조성 다양성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유형 다양성을 포함합니다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1710-97DC-514D-0374-8EC04FCC5E40}"/>
              </a:ext>
            </a:extLst>
          </p:cNvPr>
          <p:cNvSpPr txBox="1"/>
          <p:nvPr/>
        </p:nvSpPr>
        <p:spPr>
          <a:xfrm>
            <a:off x="830748" y="263924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6EBF3C-462C-888D-4E65-CFE6A10073C6}"/>
              </a:ext>
            </a:extLst>
          </p:cNvPr>
          <p:cNvSpPr txBox="1"/>
          <p:nvPr/>
        </p:nvSpPr>
        <p:spPr>
          <a:xfrm>
            <a:off x="830748" y="372806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13791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69342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9" y="12814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3641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3891A641-CBDE-3075-4790-DC37024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76" y="1903588"/>
            <a:ext cx="6187244" cy="283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16624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1693012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84660"/>
            <a:ext cx="7689035" cy="265013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519451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488021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913949"/>
            <a:ext cx="7658542" cy="30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11A50-CE67-DB67-E662-02B19CF8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D06F8C-2C2F-8BB5-577C-9425A81F4901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  <a:endParaRPr kumimoji="1" lang="ko-KR" altLang="en-US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8C272-6245-BC55-BE28-C46E00B16E47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C234467-3A95-B9A1-5398-B4F40F3F50C0}"/>
              </a:ext>
            </a:extLst>
          </p:cNvPr>
          <p:cNvSpPr txBox="1"/>
          <p:nvPr/>
        </p:nvSpPr>
        <p:spPr>
          <a:xfrm>
            <a:off x="1043484" y="1693012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DD14D14-6F05-EF72-0335-C73C55377999}"/>
              </a:ext>
            </a:extLst>
          </p:cNvPr>
          <p:cNvSpPr txBox="1"/>
          <p:nvPr/>
        </p:nvSpPr>
        <p:spPr>
          <a:xfrm>
            <a:off x="1043484" y="488021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D80FA-8937-308E-A7FE-E845270B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10245"/>
            <a:ext cx="7689036" cy="2634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B6875F-248A-4FA8-7AC4-AB939D39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218771"/>
            <a:ext cx="7689036" cy="3582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B32-340C-19A1-0833-6FAE9E696206}"/>
              </a:ext>
            </a:extLst>
          </p:cNvPr>
          <p:cNvSpPr txBox="1"/>
          <p:nvPr/>
        </p:nvSpPr>
        <p:spPr>
          <a:xfrm>
            <a:off x="1043484" y="5218771"/>
            <a:ext cx="1039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44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C244-CE40-43EC-094E-4D01C68D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A3AEA0-DA4A-C7DB-2EEB-5AC07FBF68CF}"/>
              </a:ext>
            </a:extLst>
          </p:cNvPr>
          <p:cNvSpPr txBox="1"/>
          <p:nvPr/>
        </p:nvSpPr>
        <p:spPr>
          <a:xfrm>
            <a:off x="1043484" y="1085322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89D7D-0F48-678F-952D-F3F54BBDDCD1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449756-69AB-1A76-A0C7-E14B1FE5E21A}"/>
              </a:ext>
            </a:extLst>
          </p:cNvPr>
          <p:cNvSpPr txBox="1"/>
          <p:nvPr/>
        </p:nvSpPr>
        <p:spPr>
          <a:xfrm>
            <a:off x="1043484" y="1913065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4362909-6BC6-29B0-B2F8-5B8E2C8D7447}"/>
              </a:ext>
            </a:extLst>
          </p:cNvPr>
          <p:cNvSpPr txBox="1"/>
          <p:nvPr/>
        </p:nvSpPr>
        <p:spPr>
          <a:xfrm>
            <a:off x="1043484" y="494395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46EB0-754A-7BA7-E402-D6740B9D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226628"/>
            <a:ext cx="7689036" cy="2655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0AC2F-7C93-7B39-190A-8C37DF3AF1E6}"/>
              </a:ext>
            </a:extLst>
          </p:cNvPr>
          <p:cNvSpPr txBox="1"/>
          <p:nvPr/>
        </p:nvSpPr>
        <p:spPr>
          <a:xfrm>
            <a:off x="1043484" y="5195196"/>
            <a:ext cx="1039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426B9D-F653-ACBC-D222-4A758521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5" y="5509577"/>
            <a:ext cx="7806247" cy="34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</TotalTime>
  <Words>2877</Words>
  <Application>Microsoft Office PowerPoint</Application>
  <PresentationFormat>사용자 지정</PresentationFormat>
  <Paragraphs>1271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KoPub돋움체 Light</vt:lpstr>
      <vt:lpstr>경기천년제목 Bold</vt:lpstr>
      <vt:lpstr>경기천년제목 Light</vt:lpstr>
      <vt:lpstr>경기천년제목 Medium</vt:lpstr>
      <vt:lpstr>맑은 고딕</vt:lpstr>
      <vt:lpstr>Aptos</vt:lpstr>
      <vt:lpstr>Aptos Display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최 윤원</cp:lastModifiedBy>
  <cp:revision>6</cp:revision>
  <dcterms:created xsi:type="dcterms:W3CDTF">2025-07-02T00:49:38Z</dcterms:created>
  <dcterms:modified xsi:type="dcterms:W3CDTF">2025-07-02T06:22:16Z</dcterms:modified>
</cp:coreProperties>
</file>